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8229600" cx="14630400"/>
  <p:notesSz cx="8229600" cy="14630400"/>
  <p:embeddedFontLst>
    <p:embeddedFont>
      <p:font typeface="Montserra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1" roundtripDataSignature="AMtx7mjcICETJlnNPNvQFuYNE1Cb+oH6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2.xml"/><Relationship Id="rId18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0cc870d4e5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30cc870d4e5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g30cc870d4e5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0cc870d4e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30cc870d4e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30cc870d4e5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0cc870d4e5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g30cc870d4e5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30cc870d4e5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" name="Google Shape;7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0cc870d4e5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30cc870d4e5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0" name="Google Shape;80;g30cc870d4e5_0_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0cc870d4e5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g30cc870d4e5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g30cc870d4e5_0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0cc870d4e5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30cc870d4e5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g30cc870d4e5_0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0cc870d4e5_0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30cc870d4e5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g30cc870d4e5_0_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0cc870d4e5_0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30cc870d4e5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6" name="Google Shape;116;g30cc870d4e5_0_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0cc870d4e5_0_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30cc870d4e5_0_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30cc870d4e5_0_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" name="Google Shape;13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9" name="Google Shape;49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" name="Google Shape;17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" name="Google Shape;21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5" name="Google Shape;25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9" name="Google Shape;29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3" name="Google Shape;33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7" name="Google Shape;37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1" name="Google Shape;41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5" name="Google Shape;45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es.indeed.com/orientacion-laboral/desarrollo-profesional/ventajas-desventajas-metodologia-scrum" TargetMode="External"/><Relationship Id="rId4" Type="http://schemas.openxmlformats.org/officeDocument/2006/relationships/hyperlink" Target="https://proyectum.com/sistema/blog/determinacion-de-dependencias-en-un-proyecto-scrum/" TargetMode="External"/><Relationship Id="rId5" Type="http://schemas.openxmlformats.org/officeDocument/2006/relationships/hyperlink" Target="https://adictosaltrabajo.com/2019/08/28/dificultades-a-la-hora-de-estimar/" TargetMode="External"/><Relationship Id="rId6" Type="http://schemas.openxmlformats.org/officeDocument/2006/relationships/hyperlink" Target="https://www.codemotion.com/magazine/es/devops-es/scrum-metodologia-util-o-problematica/" TargetMode="External"/><Relationship Id="rId7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/>
          <p:nvPr/>
        </p:nvSpPr>
        <p:spPr>
          <a:xfrm>
            <a:off x="6108600" y="1066225"/>
            <a:ext cx="8112000" cy="3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6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50"/>
              <a:buFont typeface="Montserrat"/>
              <a:buNone/>
            </a:pPr>
            <a:r>
              <a:rPr b="1" i="0" lang="en-US" sz="60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Metodologia Scrum: </a:t>
            </a:r>
            <a:endParaRPr b="1" i="0" sz="605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256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50"/>
              <a:buFont typeface="Montserrat"/>
              <a:buNone/>
            </a:pPr>
            <a:r>
              <a:t/>
            </a:r>
            <a:endParaRPr b="1" i="0" sz="605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256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50"/>
              <a:buFont typeface="Montserrat"/>
              <a:buNone/>
            </a:pPr>
            <a:r>
              <a:rPr b="1" i="0" lang="en-US" sz="60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Crítica</a:t>
            </a:r>
            <a:endParaRPr b="0" i="0" sz="6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12178874" y="6263751"/>
            <a:ext cx="2162700" cy="14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Saul Vera</a:t>
            </a:r>
            <a:endParaRPr b="0" i="0" sz="1900" u="none" cap="none" strike="noStrike">
              <a:solidFill>
                <a:srgbClr val="3D383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Oriol Ribas</a:t>
            </a:r>
            <a:endParaRPr b="0" i="0" sz="1900" u="none" cap="none" strike="noStrike">
              <a:solidFill>
                <a:srgbClr val="3D383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Guillermo Navas</a:t>
            </a:r>
            <a:endParaRPr b="0" i="0" sz="1900" u="none" cap="none" strike="noStrike">
              <a:solidFill>
                <a:srgbClr val="3D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0cc870d4e5_0_73"/>
          <p:cNvSpPr/>
          <p:nvPr/>
        </p:nvSpPr>
        <p:spPr>
          <a:xfrm>
            <a:off x="1330000" y="686225"/>
            <a:ext cx="66165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Falta de comunicació</a:t>
            </a:r>
            <a:endParaRPr b="0" i="0" sz="4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g30cc870d4e5_0_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30cc870d4e5_0_73"/>
          <p:cNvSpPr/>
          <p:nvPr/>
        </p:nvSpPr>
        <p:spPr>
          <a:xfrm>
            <a:off x="1012900" y="1904636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Problemes de la comunicació: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○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Reunions rutinàries que no aporten res.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○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 diferents rols poden no compartir la mateixa visió.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○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es comuniquen els problemes per la presió del temps.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Impactes: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○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 detecten els problemes molt més tard.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○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Poca claredat en l’objectiu del projecte.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g30cc870d4e5_0_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5" name="Google Shape;14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0"/>
          <p:cNvSpPr/>
          <p:nvPr/>
        </p:nvSpPr>
        <p:spPr>
          <a:xfrm>
            <a:off x="863750" y="1000895"/>
            <a:ext cx="74163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Conclusions</a:t>
            </a:r>
            <a:endParaRPr b="0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0"/>
          <p:cNvSpPr/>
          <p:nvPr/>
        </p:nvSpPr>
        <p:spPr>
          <a:xfrm>
            <a:off x="1012900" y="2100936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Dependència entre els diferents rols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Poca escalabilitat donada aquesta dependència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 nivell de maduresa per complir amb els temps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Gestionar pressió elevada i continuada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cc870d4e5_0_0"/>
          <p:cNvSpPr/>
          <p:nvPr/>
        </p:nvSpPr>
        <p:spPr>
          <a:xfrm>
            <a:off x="1058400" y="1014675"/>
            <a:ext cx="12513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Bibliografia</a:t>
            </a:r>
            <a:endParaRPr b="0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30cc870d4e5_0_0"/>
          <p:cNvSpPr/>
          <p:nvPr/>
        </p:nvSpPr>
        <p:spPr>
          <a:xfrm>
            <a:off x="1058400" y="1897699"/>
            <a:ext cx="13071600" cy="58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Implementació inicial complexa, Equips reduïts (poca escalabilitat) </a:t>
            </a: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https://es.indeed.com/orientacion-laboral/desarrollo-profesional/ventajas-desventajas-metodologia-scrum</a:t>
            </a: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(Octubre 2024)</a:t>
            </a:r>
            <a:endParaRPr b="1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Ledesma, E. (2020, 9 septiembre). Determinación de Dependencias en un Proyecto Scrum. Proyectum. </a:t>
            </a:r>
            <a:r>
              <a:rPr b="1" i="0" lang="en-US" sz="19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https://proyectum.com/sistema/blog/determinacion-de-dependencias-en-un-proyecto-scrum/</a:t>
            </a: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(Octubre 2024)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Aponte, A. (2019, 29 agosto). Dificultades a la hora de estimar - Adictos al trabajo. Adictos Al Trabajo </a:t>
            </a:r>
            <a:r>
              <a:rPr b="1" i="0" lang="en-US" sz="19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https://adictosaltrabajo.com/2019/08/28/dificultades-a-la-hora-de-estimar/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(Octubre 2024)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Morena, A. (2024, 12 marzo). Scrum: ¿metodología útil o problemática? Codemotion Magazine. </a:t>
            </a:r>
            <a:r>
              <a:rPr b="1" i="0" lang="en-US" sz="19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https://www.codemotion.com/magazine/es/devops-es/scrum-metodologia-util-o-problematica/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(Octubre 2024)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g30cc870d4e5_0_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0cc870d4e5_0_5"/>
          <p:cNvSpPr/>
          <p:nvPr/>
        </p:nvSpPr>
        <p:spPr>
          <a:xfrm>
            <a:off x="1058400" y="1014675"/>
            <a:ext cx="12513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Índex</a:t>
            </a:r>
            <a:endParaRPr b="0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g30cc870d4e5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g30cc870d4e5_0_5"/>
          <p:cNvSpPr/>
          <p:nvPr/>
        </p:nvSpPr>
        <p:spPr>
          <a:xfrm>
            <a:off x="1058400" y="1927911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Implementació inicial complexa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Equips reduïts (poca escalabilitat)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Dependència de l’equip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Sobrecàrrega de treball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Dependència del product Owner 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Manca de compromís amb els terminis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Dificultat de l’estimació de temps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Falta de comunicació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3" name="Google Shape;7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"/>
          <p:cNvSpPr/>
          <p:nvPr/>
        </p:nvSpPr>
        <p:spPr>
          <a:xfrm>
            <a:off x="5776400" y="761725"/>
            <a:ext cx="85500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Implementació inicial complexa</a:t>
            </a:r>
            <a:endParaRPr b="0" i="0" sz="4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" name="Google Shape;7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2"/>
          <p:cNvSpPr/>
          <p:nvPr/>
        </p:nvSpPr>
        <p:spPr>
          <a:xfrm>
            <a:off x="6343250" y="2622536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Canvi de mentalitat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Resistència al canvi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Rols nous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Autoorganització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Canvis en la gestió del temps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Formació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Necessitat d’eines de suport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0cc870d4e5_0_23"/>
          <p:cNvSpPr/>
          <p:nvPr/>
        </p:nvSpPr>
        <p:spPr>
          <a:xfrm>
            <a:off x="1812700" y="686225"/>
            <a:ext cx="58167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Equips reduïts (poca escalabilitat)</a:t>
            </a:r>
            <a:endParaRPr b="0" i="0" sz="4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" name="Google Shape;83;g30cc870d4e5_0_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g30cc870d4e5_0_23"/>
          <p:cNvSpPr/>
          <p:nvPr/>
        </p:nvSpPr>
        <p:spPr>
          <a:xfrm>
            <a:off x="1012900" y="2689861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Dissenyat per a equips petits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Problemes de coordinació en equips grans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Reunions poc eficaces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Dificultat per mantenir l’autoorganització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Backlog complex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5" name="Google Shape;85;g30cc870d4e5_0_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0cc870d4e5_0_49"/>
          <p:cNvSpPr/>
          <p:nvPr/>
        </p:nvSpPr>
        <p:spPr>
          <a:xfrm>
            <a:off x="5776400" y="761725"/>
            <a:ext cx="85500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Dependència de l’equip</a:t>
            </a:r>
            <a:endParaRPr b="0" i="0" sz="4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g30cc870d4e5_0_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30cc870d4e5_0_49"/>
          <p:cNvSpPr/>
          <p:nvPr/>
        </p:nvSpPr>
        <p:spPr>
          <a:xfrm>
            <a:off x="6343250" y="2010336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Sincronització dels sprints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Colls d’ampolla en el desenvolupament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Dependència tècnica i integracions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Dificultat en la priorització global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4" name="Google Shape;94;g30cc870d4e5_0_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0cc870d4e5_0_33"/>
          <p:cNvSpPr/>
          <p:nvPr/>
        </p:nvSpPr>
        <p:spPr>
          <a:xfrm>
            <a:off x="1812700" y="686225"/>
            <a:ext cx="89379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Sobrecàrrega de treball</a:t>
            </a:r>
            <a:endParaRPr b="0" i="0" sz="4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g30cc870d4e5_0_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30cc870d4e5_0_33"/>
          <p:cNvSpPr/>
          <p:nvPr/>
        </p:nvSpPr>
        <p:spPr>
          <a:xfrm>
            <a:off x="1012900" y="2034361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Daily Scrum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Sprint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Estimacions inexactes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Cansament o esgotament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g30cc870d4e5_0_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13800" y="1692200"/>
            <a:ext cx="8594002" cy="429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0cc870d4e5_0_57"/>
          <p:cNvSpPr/>
          <p:nvPr/>
        </p:nvSpPr>
        <p:spPr>
          <a:xfrm>
            <a:off x="5776400" y="761725"/>
            <a:ext cx="85500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Dependència del Product Owner</a:t>
            </a:r>
            <a:endParaRPr b="0" i="0" sz="4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g30cc870d4e5_0_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30cc870d4e5_0_57"/>
          <p:cNvSpPr/>
          <p:nvPr/>
        </p:nvSpPr>
        <p:spPr>
          <a:xfrm>
            <a:off x="6317575" y="2551651"/>
            <a:ext cx="7442100" cy="45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Responsable 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Dependència en la presa de decisions (aclarir requisits, prioritzar tasques, aprovar canvis importants)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Manca de coneixament o claredat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Ineficiencia i mal rendiment.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g30cc870d4e5_0_57"/>
          <p:cNvPicPr preferRelativeResize="0"/>
          <p:nvPr/>
        </p:nvPicPr>
        <p:blipFill rotWithShape="1">
          <a:blip r:embed="rId4">
            <a:alphaModFix/>
          </a:blip>
          <a:srcRect b="6672" l="0" r="0" t="0"/>
          <a:stretch/>
        </p:blipFill>
        <p:spPr>
          <a:xfrm>
            <a:off x="6025" y="29500"/>
            <a:ext cx="5448523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cc870d4e5_0_41"/>
          <p:cNvSpPr/>
          <p:nvPr/>
        </p:nvSpPr>
        <p:spPr>
          <a:xfrm>
            <a:off x="1002050" y="604125"/>
            <a:ext cx="121767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Manca de compromís amb els terminis</a:t>
            </a:r>
            <a:endParaRPr b="0" i="0" sz="4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g30cc870d4e5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30cc870d4e5_0_41"/>
          <p:cNvSpPr/>
          <p:nvPr/>
        </p:nvSpPr>
        <p:spPr>
          <a:xfrm>
            <a:off x="951325" y="2267556"/>
            <a:ext cx="7449300" cy="23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Canvis de prioritats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Estimacions optimistes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g30cc870d4e5_0_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53800" y="2200075"/>
            <a:ext cx="2491975" cy="245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0cc870d4e5_0_65"/>
          <p:cNvSpPr/>
          <p:nvPr/>
        </p:nvSpPr>
        <p:spPr>
          <a:xfrm>
            <a:off x="5776400" y="761725"/>
            <a:ext cx="85500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Dificultat de l’estimació de temps</a:t>
            </a:r>
            <a:endParaRPr b="0" i="0" sz="4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g30cc870d4e5_0_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30cc870d4e5_0_65"/>
          <p:cNvSpPr/>
          <p:nvPr/>
        </p:nvSpPr>
        <p:spPr>
          <a:xfrm>
            <a:off x="6343250" y="2622536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Dificultat d’estimar els temps: 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○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Evolució i canvi de la càrrega de treball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○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Dificultat en predir les necessitats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○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Subestimar o sobreestimar les tasques degut a un equip jove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Impactes: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○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Sprints incomplets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○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Desajustaments en el progrés.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g30cc870d4e5_0_65"/>
          <p:cNvPicPr preferRelativeResize="0"/>
          <p:nvPr/>
        </p:nvPicPr>
        <p:blipFill rotWithShape="1">
          <a:blip r:embed="rId4">
            <a:alphaModFix/>
          </a:blip>
          <a:srcRect b="0" l="7635" r="7038" t="0"/>
          <a:stretch/>
        </p:blipFill>
        <p:spPr>
          <a:xfrm>
            <a:off x="0" y="0"/>
            <a:ext cx="5486400" cy="822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2024-10-19T10:14:29Z</dcterms:created>
  <dc:creator>PptxGenJS</dc:creator>
</cp:coreProperties>
</file>